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9" r:id="rId11"/>
    <p:sldId id="298" r:id="rId12"/>
    <p:sldId id="300" r:id="rId13"/>
    <p:sldId id="301" r:id="rId14"/>
    <p:sldId id="304" r:id="rId15"/>
    <p:sldId id="302" r:id="rId16"/>
    <p:sldId id="305" r:id="rId17"/>
    <p:sldId id="28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sa/3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creativecommons.org/licenses/by-nc-sa/4.0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/>
              <a:t>Licensed under the Creative Commons 3.0 BY-SA (Attribution-</a:t>
            </a:r>
            <a:r>
              <a:rPr lang="en-US" sz="1200" dirty="0" err="1"/>
              <a:t>Sharealike</a:t>
            </a:r>
            <a:r>
              <a:rPr lang="en-US" sz="1200" dirty="0"/>
              <a:t>) license.</a:t>
            </a:r>
          </a:p>
          <a:p>
            <a:pPr algn="l" eaLnBrk="1" hangingPunct="1">
              <a:defRPr/>
            </a:pPr>
            <a:r>
              <a:rPr lang="en-US" sz="1200" dirty="0"/>
              <a:t>See </a:t>
            </a:r>
            <a:r>
              <a:rPr lang="en-US" sz="1200" dirty="0">
                <a:hlinkClick r:id="rId13"/>
              </a:rPr>
              <a:t>http://creativecommons.org/licenses/by-sa/3.0/</a:t>
            </a:r>
            <a:r>
              <a:rPr lang="en-US" sz="1200" dirty="0"/>
              <a:t> </a:t>
            </a:r>
          </a:p>
          <a:p>
            <a:pPr algn="l" eaLnBrk="1" hangingPunct="1">
              <a:defRPr/>
            </a:pPr>
            <a:endParaRPr lang="en-US" sz="1200" dirty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5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news/2007/06/rest-description-languag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wagger.io" TargetMode="External"/><Relationship Id="rId2" Type="http://schemas.openxmlformats.org/officeDocument/2006/relationships/hyperlink" Target="http://www.raml.or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piblueprint.org" TargetMode="External"/><Relationship Id="rId4" Type="http://schemas.openxmlformats.org/officeDocument/2006/relationships/hyperlink" Target="https://github.com/OAI/OpenAPI-Specifica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 description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December 2019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language</a:t>
            </a:r>
          </a:p>
          <a:p>
            <a:pPr lvl="1"/>
            <a:r>
              <a:rPr lang="en-US" dirty="0"/>
              <a:t>Easy</a:t>
            </a:r>
          </a:p>
          <a:p>
            <a:r>
              <a:rPr lang="en-US" dirty="0"/>
              <a:t>Industry support</a:t>
            </a:r>
          </a:p>
          <a:p>
            <a:pPr lvl="1"/>
            <a:r>
              <a:rPr lang="en-US" dirty="0"/>
              <a:t>Basically a Mule project, with some supporters</a:t>
            </a:r>
          </a:p>
          <a:p>
            <a:r>
              <a:rPr lang="en-US" dirty="0"/>
              <a:t>API console, tooling,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All good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4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Swagger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392"/>
            <a:ext cx="9144000" cy="52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Swagger is now officially </a:t>
            </a:r>
            <a:r>
              <a:rPr lang="en-US" dirty="0" err="1"/>
              <a:t>OpenAPI</a:t>
            </a:r>
            <a:endParaRPr lang="en-US" dirty="0"/>
          </a:p>
          <a:p>
            <a:endParaRPr lang="en-US" dirty="0"/>
          </a:p>
          <a:p>
            <a:r>
              <a:rPr lang="en-US" dirty="0"/>
              <a:t>JSON format is the standard</a:t>
            </a:r>
          </a:p>
          <a:p>
            <a:r>
              <a:rPr lang="en-US" dirty="0"/>
              <a:t>Now supports YAML too</a:t>
            </a:r>
          </a:p>
          <a:p>
            <a:r>
              <a:rPr lang="en-US" dirty="0"/>
              <a:t>Much wider industry support</a:t>
            </a:r>
          </a:p>
          <a:p>
            <a:r>
              <a:rPr lang="en-US" dirty="0"/>
              <a:t>Nice editor for design first</a:t>
            </a:r>
          </a:p>
        </p:txBody>
      </p:sp>
    </p:spTree>
    <p:extLst>
      <p:ext uri="{BB962C8B-B14F-4D97-AF65-F5344CB8AC3E}">
        <p14:creationId xmlns:p14="http://schemas.microsoft.com/office/powerpoint/2010/main" val="67515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Editor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521"/>
            <a:ext cx="9144000" cy="45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2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based</a:t>
            </a:r>
          </a:p>
          <a:p>
            <a:r>
              <a:rPr lang="en-US" dirty="0"/>
              <a:t>Allows you to dynamically design APIs / </a:t>
            </a:r>
            <a:r>
              <a:rPr lang="en-US" dirty="0" err="1"/>
              <a:t>RESTful</a:t>
            </a:r>
            <a:r>
              <a:rPr lang="en-US" dirty="0"/>
              <a:t> services</a:t>
            </a:r>
          </a:p>
          <a:p>
            <a:r>
              <a:rPr lang="en-US" dirty="0"/>
              <a:t>Creates skeleton projects in many languages </a:t>
            </a:r>
          </a:p>
          <a:p>
            <a:pPr lvl="1"/>
            <a:r>
              <a:rPr lang="en-US" dirty="0"/>
              <a:t>including Node and JAX-RS</a:t>
            </a:r>
          </a:p>
          <a:p>
            <a:r>
              <a:rPr lang="en-US" dirty="0"/>
              <a:t>Creates clients in many languages</a:t>
            </a:r>
          </a:p>
          <a:p>
            <a:pPr lvl="1"/>
            <a:r>
              <a:rPr lang="en-US" dirty="0"/>
              <a:t>Too many to list</a:t>
            </a:r>
          </a:p>
          <a:p>
            <a:r>
              <a:rPr lang="en-US" dirty="0"/>
              <a:t>Import/export JSON </a:t>
            </a:r>
          </a:p>
        </p:txBody>
      </p:sp>
    </p:spTree>
    <p:extLst>
      <p:ext uri="{BB962C8B-B14F-4D97-AF65-F5344CB8AC3E}">
        <p14:creationId xmlns:p14="http://schemas.microsoft.com/office/powerpoint/2010/main" val="2267650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UI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53" y="1573030"/>
            <a:ext cx="7127639" cy="51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8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SwaggerHub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7166"/>
            <a:ext cx="9144000" cy="54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1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5924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 contracts</a:t>
            </a:r>
          </a:p>
        </p:txBody>
      </p:sp>
      <p:sp>
        <p:nvSpPr>
          <p:cNvPr id="4" name="Oval 3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  <a:br>
              <a:rPr lang="en-US" dirty="0"/>
            </a:br>
            <a:r>
              <a:rPr lang="en-US" dirty="0"/>
              <a:t>or Service</a:t>
            </a:r>
          </a:p>
        </p:txBody>
      </p:sp>
      <p:sp>
        <p:nvSpPr>
          <p:cNvPr id="5" name="Oval 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7" name="Oval 6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Description /</a:t>
            </a:r>
          </a:p>
          <a:p>
            <a:pPr algn="ctr"/>
            <a:r>
              <a:rPr lang="en-US" sz="1200" dirty="0"/>
              <a:t>Registry</a:t>
            </a:r>
          </a:p>
        </p:txBody>
      </p:sp>
      <p:cxnSp>
        <p:nvCxnSpPr>
          <p:cNvPr id="9" name="Straight Arrow Connector 8"/>
          <p:cNvCxnSpPr>
            <a:endCxn id="7" idx="3"/>
          </p:cNvCxnSpPr>
          <p:nvPr/>
        </p:nvCxnSpPr>
        <p:spPr>
          <a:xfrm flipV="1">
            <a:off x="3024541" y="2583726"/>
            <a:ext cx="1067226" cy="1115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  <a:endCxn id="4" idx="2"/>
          </p:cNvCxnSpPr>
          <p:nvPr/>
        </p:nvCxnSpPr>
        <p:spPr>
          <a:xfrm>
            <a:off x="3543552" y="4373407"/>
            <a:ext cx="21258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68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SOAP + WSDL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Enabled a lot of tooling</a:t>
            </a:r>
          </a:p>
          <a:p>
            <a:r>
              <a:rPr lang="en-US" dirty="0"/>
              <a:t>Very powerful</a:t>
            </a:r>
          </a:p>
          <a:p>
            <a:r>
              <a:rPr lang="en-US" dirty="0"/>
              <a:t>Built in from day 1</a:t>
            </a:r>
          </a:p>
          <a:p>
            <a:r>
              <a:rPr lang="en-US" dirty="0"/>
              <a:t>Not perfect </a:t>
            </a:r>
          </a:p>
          <a:p>
            <a:pPr lvl="1"/>
            <a:r>
              <a:rPr lang="en-US" dirty="0"/>
              <a:t>WSDL 1.1 </a:t>
            </a:r>
            <a:r>
              <a:rPr lang="en-US" dirty="0" err="1"/>
              <a:t>vs</a:t>
            </a:r>
            <a:r>
              <a:rPr lang="en-US" dirty="0"/>
              <a:t> 2.0, doc/lit, </a:t>
            </a:r>
            <a:r>
              <a:rPr lang="en-US" dirty="0" err="1"/>
              <a:t>rpc</a:t>
            </a:r>
            <a:r>
              <a:rPr lang="en-US" dirty="0"/>
              <a:t>/lit, </a:t>
            </a:r>
            <a:r>
              <a:rPr lang="en-US" dirty="0" err="1"/>
              <a:t>rpc</a:t>
            </a:r>
            <a:r>
              <a:rPr lang="en-US" dirty="0"/>
              <a:t>/encoded</a:t>
            </a:r>
          </a:p>
          <a:p>
            <a:pPr lvl="1"/>
            <a:r>
              <a:rPr lang="en-US" dirty="0"/>
              <a:t>Not always interoperable</a:t>
            </a:r>
          </a:p>
        </p:txBody>
      </p:sp>
    </p:spTree>
    <p:extLst>
      <p:ext uri="{BB962C8B-B14F-4D97-AF65-F5344CB8AC3E}">
        <p14:creationId xmlns:p14="http://schemas.microsoft.com/office/powerpoint/2010/main" val="215111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we need it?</a:t>
            </a:r>
          </a:p>
        </p:txBody>
      </p:sp>
    </p:spTree>
    <p:extLst>
      <p:ext uri="{BB962C8B-B14F-4D97-AF65-F5344CB8AC3E}">
        <p14:creationId xmlns:p14="http://schemas.microsoft.com/office/powerpoint/2010/main" val="3334044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2946400"/>
            <a:ext cx="6908800" cy="952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 Gregorio, REST proponent, </a:t>
            </a:r>
            <a:r>
              <a:rPr lang="en-US" dirty="0" err="1"/>
              <a:t>bitworking.org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3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info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800100"/>
            <a:ext cx="8940800" cy="5245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https://www.infoq.com/news/2007/06/rest-description-language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72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world has moved 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WADL (pretty much dead)</a:t>
            </a:r>
          </a:p>
          <a:p>
            <a:r>
              <a:rPr lang="en-US" dirty="0"/>
              <a:t>RAML</a:t>
            </a:r>
          </a:p>
          <a:p>
            <a:pPr lvl="1"/>
            <a:r>
              <a:rPr lang="en-US" dirty="0">
                <a:hlinkClick r:id="rId2"/>
              </a:rPr>
              <a:t>www.raml.org</a:t>
            </a:r>
            <a:endParaRPr lang="en-US" dirty="0"/>
          </a:p>
          <a:p>
            <a:r>
              <a:rPr lang="en-US" dirty="0"/>
              <a:t>Swagger (aka </a:t>
            </a:r>
            <a:r>
              <a:rPr lang="en-US" dirty="0" err="1"/>
              <a:t>OpenAPI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hlinkClick r:id="rId3"/>
              </a:rPr>
              <a:t>www.swagger.io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https://github.com/OAI/OpenAPI-Specification</a:t>
            </a:r>
            <a:r>
              <a:rPr lang="en-US" dirty="0"/>
              <a:t> </a:t>
            </a:r>
          </a:p>
          <a:p>
            <a:r>
              <a:rPr lang="en-US" dirty="0"/>
              <a:t>API Blueprint</a:t>
            </a:r>
          </a:p>
          <a:p>
            <a:pPr lvl="1"/>
            <a:r>
              <a:rPr lang="en-US" dirty="0">
                <a:hlinkClick r:id="rId5"/>
              </a:rPr>
              <a:t>www.apiblueprint.org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1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or bottom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WSDL, we can use these for design as well as description</a:t>
            </a:r>
          </a:p>
          <a:p>
            <a:r>
              <a:rPr lang="en-US" dirty="0"/>
              <a:t>Language neutral way of creating prototype interfaces</a:t>
            </a:r>
          </a:p>
          <a:p>
            <a:r>
              <a:rPr lang="en-US" dirty="0"/>
              <a:t>More in the API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394935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550" b="25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2940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1810</TotalTime>
  <Words>250</Words>
  <Application>Microsoft Macintosh PowerPoint</Application>
  <PresentationFormat>On-screen Show (4:3)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</vt:lpstr>
      <vt:lpstr>Montserrat</vt:lpstr>
      <vt:lpstr>Office Theme</vt:lpstr>
      <vt:lpstr>REST description</vt:lpstr>
      <vt:lpstr>SOA contracts</vt:lpstr>
      <vt:lpstr>SOAP + WSDL</vt:lpstr>
      <vt:lpstr>REST description</vt:lpstr>
      <vt:lpstr>2007</vt:lpstr>
      <vt:lpstr>More info </vt:lpstr>
      <vt:lpstr>The world has moved on</vt:lpstr>
      <vt:lpstr>Top down or bottom up</vt:lpstr>
      <vt:lpstr>RAML</vt:lpstr>
      <vt:lpstr>RAML</vt:lpstr>
      <vt:lpstr>Swagger </vt:lpstr>
      <vt:lpstr>Swagger</vt:lpstr>
      <vt:lpstr>Swagger Editor</vt:lpstr>
      <vt:lpstr>Editor features</vt:lpstr>
      <vt:lpstr>Swagger UI</vt:lpstr>
      <vt:lpstr>SwaggerHub </vt:lpstr>
      <vt:lpstr>Questions?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301</cp:revision>
  <cp:lastPrinted>2012-12-18T09:23:16Z</cp:lastPrinted>
  <dcterms:created xsi:type="dcterms:W3CDTF">2012-03-07T10:41:54Z</dcterms:created>
  <dcterms:modified xsi:type="dcterms:W3CDTF">2019-11-17T19:36:27Z</dcterms:modified>
</cp:coreProperties>
</file>